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60" r:id="rId5"/>
    <p:sldId id="264" r:id="rId6"/>
    <p:sldId id="472" r:id="rId7"/>
    <p:sldId id="383" r:id="rId8"/>
    <p:sldId id="396" r:id="rId9"/>
    <p:sldId id="473" r:id="rId10"/>
    <p:sldId id="474" r:id="rId11"/>
    <p:sldId id="475" r:id="rId12"/>
    <p:sldId id="476" r:id="rId13"/>
    <p:sldId id="477" r:id="rId14"/>
    <p:sldId id="478" r:id="rId15"/>
    <p:sldId id="479" r:id="rId16"/>
    <p:sldId id="480" r:id="rId17"/>
    <p:sldId id="481" r:id="rId18"/>
    <p:sldId id="482" r:id="rId19"/>
    <p:sldId id="397" r:id="rId20"/>
    <p:sldId id="398" r:id="rId21"/>
    <p:sldId id="483" r:id="rId22"/>
    <p:sldId id="484" r:id="rId23"/>
    <p:sldId id="485" r:id="rId24"/>
    <p:sldId id="486" r:id="rId25"/>
    <p:sldId id="442" r:id="rId26"/>
    <p:sldId id="399" r:id="rId27"/>
    <p:sldId id="487" r:id="rId28"/>
    <p:sldId id="488" r:id="rId29"/>
    <p:sldId id="489" r:id="rId30"/>
    <p:sldId id="490" r:id="rId31"/>
    <p:sldId id="491" r:id="rId32"/>
    <p:sldId id="492" r:id="rId33"/>
    <p:sldId id="493" r:id="rId34"/>
    <p:sldId id="494" r:id="rId35"/>
    <p:sldId id="495" r:id="rId36"/>
    <p:sldId id="496" r:id="rId37"/>
    <p:sldId id="497" r:id="rId38"/>
    <p:sldId id="498" r:id="rId39"/>
    <p:sldId id="499" r:id="rId40"/>
    <p:sldId id="469" r:id="rId41"/>
    <p:sldId id="395" r:id="rId42"/>
    <p:sldId id="262" r:id="rId43"/>
    <p:sldId id="259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5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08991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750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4473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83253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82971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92121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64826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85385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37225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128268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58709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97214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862316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331490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49055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9890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9179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03997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08639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21791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72412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5786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60699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B359E-E96C-46DD-A6D0-CFD395E44347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4F82E-60D8-4B46-A559-25DCF86DA32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31538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9D0E1-4835-4858-93FB-7122A9AB3690}" type="datetimeFigureOut">
              <a:rPr lang="en-ID" smtClean="0"/>
              <a:t>03/10/23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3786F-E11D-4BE8-98E9-EEE5C402859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26103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67618" y="2729132"/>
            <a:ext cx="73431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b="1"/>
              <a:t>IF331</a:t>
            </a:r>
            <a:r>
              <a:rPr lang="en-ID" sz="3600" b="1"/>
              <a:t> – </a:t>
            </a:r>
            <a:r>
              <a:rPr lang="id-ID" sz="3600" b="1"/>
              <a:t>PEMROGRAMAN DEKLARATIF</a:t>
            </a:r>
            <a:endParaRPr lang="en-ID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167617" y="3375463"/>
            <a:ext cx="3591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400" b="1"/>
              <a:t>Pertemuan </a:t>
            </a:r>
            <a:r>
              <a:rPr lang="id-ID" sz="2400" b="1"/>
              <a:t>06</a:t>
            </a:r>
            <a:r>
              <a:rPr lang="en-ID" sz="2400" b="1"/>
              <a:t> – </a:t>
            </a:r>
            <a:r>
              <a:rPr lang="id-ID" sz="2400" b="1"/>
              <a:t>More Lists</a:t>
            </a:r>
            <a:endParaRPr lang="en-ID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67616" y="4020228"/>
            <a:ext cx="3944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dirty="0"/>
              <a:t>Ivransa Zuhdi Pane, </a:t>
            </a:r>
            <a:r>
              <a:rPr lang="en-US" sz="2000" dirty="0"/>
              <a:t>Tb Ai </a:t>
            </a:r>
            <a:r>
              <a:rPr lang="en-US" sz="2000" dirty="0" err="1"/>
              <a:t>Munandar</a:t>
            </a:r>
            <a:endParaRPr lang="en-ID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450166" y="220525"/>
            <a:ext cx="10424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000" b="1" dirty="0"/>
              <a:t>PROGRAM </a:t>
            </a:r>
            <a:r>
              <a:rPr lang="en-ID" sz="2000" b="1" dirty="0" err="1"/>
              <a:t>STUDI</a:t>
            </a:r>
            <a:r>
              <a:rPr lang="en-ID" sz="2000" b="1" dirty="0"/>
              <a:t> </a:t>
            </a:r>
            <a:r>
              <a:rPr lang="id-ID" sz="2000" b="1" dirty="0"/>
              <a:t>INFORMATIKA</a:t>
            </a:r>
            <a:endParaRPr lang="en-ID" sz="2000" b="1" dirty="0"/>
          </a:p>
          <a:p>
            <a:pPr algn="ctr"/>
            <a:r>
              <a:rPr lang="en-ID" sz="2000" b="1" dirty="0" err="1"/>
              <a:t>FAKULTAS</a:t>
            </a:r>
            <a:r>
              <a:rPr lang="en-ID" sz="2000" b="1" dirty="0"/>
              <a:t> </a:t>
            </a:r>
            <a:r>
              <a:rPr lang="id-ID" sz="2000" b="1" dirty="0"/>
              <a:t>TEKNIK DAN INFORMATIKA</a:t>
            </a:r>
            <a:endParaRPr lang="en-ID" sz="2000" b="1" dirty="0"/>
          </a:p>
          <a:p>
            <a:pPr algn="ctr"/>
            <a:r>
              <a:rPr lang="en-ID" sz="2000" b="1" dirty="0"/>
              <a:t>UNIVERSITAS MULTIMEDIA NUSANTARA</a:t>
            </a:r>
          </a:p>
          <a:p>
            <a:pPr algn="ctr"/>
            <a:r>
              <a:rPr lang="en-ID" sz="2000" b="1" dirty="0"/>
              <a:t>SEMESTER </a:t>
            </a:r>
            <a:r>
              <a:rPr lang="id-ID" sz="2000" b="1" dirty="0"/>
              <a:t>GASAL</a:t>
            </a:r>
            <a:r>
              <a:rPr lang="en-ID" sz="2000" b="1" dirty="0"/>
              <a:t> TAHUN </a:t>
            </a:r>
            <a:r>
              <a:rPr lang="en-ID" sz="2000" b="1" dirty="0" err="1"/>
              <a:t>AJARAN</a:t>
            </a:r>
            <a:r>
              <a:rPr lang="en-ID" sz="2000" b="1" dirty="0"/>
              <a:t> </a:t>
            </a:r>
            <a:r>
              <a:rPr lang="id-ID" sz="2000" b="1" dirty="0"/>
              <a:t>202</a:t>
            </a:r>
            <a:r>
              <a:rPr lang="en-US" sz="2000" b="1" dirty="0"/>
              <a:t>3</a:t>
            </a:r>
            <a:r>
              <a:rPr lang="id-ID" sz="2000" b="1" dirty="0"/>
              <a:t>/202</a:t>
            </a:r>
            <a:r>
              <a:rPr lang="en-US" sz="2000" b="1" dirty="0"/>
              <a:t>4</a:t>
            </a:r>
            <a:endParaRPr lang="en-ID" sz="2000" b="1" dirty="0"/>
          </a:p>
        </p:txBody>
      </p:sp>
    </p:spTree>
    <p:extLst>
      <p:ext uri="{BB962C8B-B14F-4D97-AF65-F5344CB8AC3E}">
        <p14:creationId xmlns:p14="http://schemas.microsoft.com/office/powerpoint/2010/main" val="25481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/    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†                  R = [a|L0]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?- append([b,c],[1,2,3],L0)</a:t>
            </a:r>
            <a:br>
              <a:rPr lang="en-US" altLang="id-ID" sz="2000">
                <a:cs typeface="Arial" panose="020B0604020202020204" pitchFamily="34" charset="0"/>
              </a:rPr>
            </a:br>
            <a:endParaRPr lang="en-US" altLang="id-ID" sz="2000"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3599113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/    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†                  R = [a|L0]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?- append([b,c],[1,2,3],L0)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/                      \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2720449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/    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†                  R = [a|L0]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?- append([b,c],[1,2,3],L0)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/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†                      L0=[b|L1]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?- append([c],[1,2,3],L1)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2481071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/    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†                  R = [a|L0]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?- append([b,c],[1,2,3],L0)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/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†                      L0=[b|L1]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?- append([c],[1,2,3],L1)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/                    \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1158093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/    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†                  R = [a|L0]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?- append([b,c],[1,2,3],L0)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/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†                      L0=[b|L1]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?- append([c],[1,2,3],L1)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/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†               L1=[c|L2]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                  ?- append([],[1,2,3],L2)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2433927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/    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†                  R = [a|L0]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?- append([b,c],[1,2,3],L0)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/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†                      L0=[b|L1]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?- append([c],[1,2,3],L1)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/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†               L1=[c|L2]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                  ?- append([],[1,2,3],L2)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                 /                       \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1028421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/    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†                  R = [a|L0]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?- append([b,c],[1,2,3],L0)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/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†                      L0=[b|L1]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?- append([c],[1,2,3],L1)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/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†               L1=[c|L2]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                  ?- append([],[1,2,3],L2)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                 /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          L2=[1,2,3]                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2730419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/    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†                  R = [a|L0]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?- append([b,c],[1,2,3],L0)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/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†                      L0=[b|L1]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?- append([c],[1,2,3],L1)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/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†               L1=[c|L2]</a:t>
            </a:r>
            <a:br>
              <a:rPr lang="en-US" altLang="id-ID" sz="2000">
                <a:cs typeface="Arial" panose="020B0604020202020204" pitchFamily="34" charset="0"/>
              </a:rPr>
            </a:br>
            <a:r>
              <a:rPr lang="en-US" altLang="id-ID" sz="2000">
                <a:cs typeface="Arial" panose="020B0604020202020204" pitchFamily="34" charset="0"/>
              </a:rPr>
              <a:t>                                                        ?- append([],[1,2,3],L2)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                 /                       \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                                                      L2=[1,2,3]                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7876032" y="4507288"/>
            <a:ext cx="2895600" cy="1600200"/>
          </a:xfrm>
          <a:prstGeom prst="rect">
            <a:avLst/>
          </a:prstGeom>
          <a:solidFill>
            <a:srgbClr val="008080">
              <a:alpha val="50000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 b="1">
                <a:latin typeface="Arial" panose="020B0604020202020204" pitchFamily="34" charset="0"/>
              </a:rPr>
              <a:t>L2=[1,2,3]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 b="1">
                <a:latin typeface="Arial" panose="020B0604020202020204" pitchFamily="34" charset="0"/>
              </a:rPr>
              <a:t>L1=[c|L2]=[c,1,2,3]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 b="1">
                <a:latin typeface="Arial" panose="020B0604020202020204" pitchFamily="34" charset="0"/>
              </a:rPr>
              <a:t>L0=[b|L1]=[b,c,1,2,3]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 b="1">
                <a:latin typeface="Arial" panose="020B0604020202020204" pitchFamily="34" charset="0"/>
              </a:rPr>
              <a:t>R=[a|L0]=[a,b,c,1,2,3]</a:t>
            </a:r>
            <a:endParaRPr lang="en-US" altLang="id-ID" sz="2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905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Using append/3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Now that we understand how append/3 works,  let`s look at some applications</a:t>
            </a:r>
          </a:p>
          <a:p>
            <a:r>
              <a:rPr lang="en-US" altLang="id-ID"/>
              <a:t>Splitting up a list: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38200" y="3316225"/>
            <a:ext cx="10515600" cy="2860738"/>
          </a:xfrm>
          <a:prstGeom prst="rect">
            <a:avLst/>
          </a:prstGeom>
          <a:solidFill>
            <a:srgbClr val="CCCCFF">
              <a:alpha val="50195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(X,Y, [a,b,c,d]).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 ]             Y=[a,b,c,d];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X=[a]            Y=[b,c,d];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X=[a,b]         Y=[c,d];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X=[a,b,c]      Y=[d];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X=[a,b,c,d]   Y=[ ];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345356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Prefix and </a:t>
            </a:r>
            <a:r>
              <a:rPr lang="id-ID" altLang="id-ID"/>
              <a:t>S</a:t>
            </a:r>
            <a:r>
              <a:rPr lang="en-US" altLang="id-ID"/>
              <a:t>uffix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We can also use append/3 to define other useful predicates</a:t>
            </a:r>
          </a:p>
          <a:p>
            <a:r>
              <a:rPr lang="en-US" altLang="id-ID"/>
              <a:t>A nice example is finding prefixes and suffixes of a list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802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253217" y="220525"/>
            <a:ext cx="7690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400" b="1" dirty="0" err="1"/>
              <a:t>Capaian</a:t>
            </a:r>
            <a:r>
              <a:rPr lang="en-ID" sz="2400" b="1" dirty="0"/>
              <a:t> </a:t>
            </a:r>
            <a:r>
              <a:rPr lang="en-ID" sz="2400" b="1" dirty="0" err="1"/>
              <a:t>Pembelajaran</a:t>
            </a:r>
            <a:r>
              <a:rPr lang="en-ID" sz="2400" b="1" dirty="0"/>
              <a:t> </a:t>
            </a:r>
            <a:r>
              <a:rPr lang="en-ID" sz="2400" b="1" dirty="0" err="1"/>
              <a:t>Mingguan</a:t>
            </a:r>
            <a:r>
              <a:rPr lang="en-ID" sz="2400" b="1" dirty="0"/>
              <a:t> Mata </a:t>
            </a:r>
            <a:r>
              <a:rPr lang="en-ID" sz="2400" b="1" dirty="0" err="1"/>
              <a:t>Kuliah</a:t>
            </a:r>
            <a:r>
              <a:rPr lang="en-ID" sz="2400" b="1" dirty="0"/>
              <a:t> (Sub-CPMK):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3217" y="1543640"/>
            <a:ext cx="108342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ID" sz="2000"/>
              <a:t>Sub-CPMK </a:t>
            </a:r>
            <a:r>
              <a:rPr lang="id-ID" sz="2000"/>
              <a:t>7</a:t>
            </a:r>
          </a:p>
          <a:p>
            <a:endParaRPr lang="id-ID" sz="2000"/>
          </a:p>
          <a:p>
            <a:r>
              <a:rPr lang="id-ID" sz="2000"/>
              <a:t>Mahasiswa dapat mengkodekan operator pada struktur data list dalam pemrograman logika</a:t>
            </a:r>
          </a:p>
          <a:p>
            <a:pPr marL="457200" indent="-457200">
              <a:buAutoNum type="arabicPeriod"/>
            </a:pPr>
            <a:endParaRPr lang="id-ID" sz="2000"/>
          </a:p>
          <a:p>
            <a:pPr marL="457200" indent="-457200">
              <a:buFont typeface="+mj-lt"/>
              <a:buAutoNum type="arabicPeriod" startAt="2"/>
            </a:pPr>
            <a:r>
              <a:rPr lang="en-ID" sz="2000"/>
              <a:t>Sub-CPMK </a:t>
            </a:r>
            <a:r>
              <a:rPr lang="id-ID" sz="2000"/>
              <a:t>8</a:t>
            </a:r>
          </a:p>
          <a:p>
            <a:r>
              <a:rPr lang="id-ID" sz="2000"/>
              <a:t>Mahasiswa dapat mengimplementasikan struktur data list, operator aritmetika, konsep akumulator, serta pengkodean operator pada struktur data list dalam pemrograman logika</a:t>
            </a:r>
          </a:p>
          <a:p>
            <a:endParaRPr lang="id-ID" sz="2000"/>
          </a:p>
          <a:p>
            <a:endParaRPr lang="en-ID" sz="2000" dirty="0"/>
          </a:p>
        </p:txBody>
      </p:sp>
    </p:spTree>
    <p:extLst>
      <p:ext uri="{BB962C8B-B14F-4D97-AF65-F5344CB8AC3E}">
        <p14:creationId xmlns:p14="http://schemas.microsoft.com/office/powerpoint/2010/main" val="1359789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Definition of prefix/2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altLang="id-ID"/>
          </a:p>
          <a:p>
            <a:endParaRPr lang="id-ID" altLang="id-ID"/>
          </a:p>
          <a:p>
            <a:r>
              <a:rPr lang="en-US" altLang="id-ID"/>
              <a:t>A list P is a prefix of some list L when there is some list such that L is the result of concatenating P with that list.</a:t>
            </a:r>
          </a:p>
          <a:p>
            <a:r>
              <a:rPr lang="en-US" altLang="id-ID"/>
              <a:t>We use the anonymous variable because we don`t care what that list is.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38200" y="1819067"/>
            <a:ext cx="10515600" cy="985093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prefix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(P,L):- 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append(P,_,L).</a:t>
            </a:r>
          </a:p>
        </p:txBody>
      </p:sp>
    </p:spTree>
    <p:extLst>
      <p:ext uri="{BB962C8B-B14F-4D97-AF65-F5344CB8AC3E}">
        <p14:creationId xmlns:p14="http://schemas.microsoft.com/office/powerpoint/2010/main" val="3451674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Use of prefix/2</a:t>
            </a:r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838200" y="3030075"/>
            <a:ext cx="10515600" cy="2663589"/>
          </a:xfrm>
          <a:prstGeom prst="rect">
            <a:avLst/>
          </a:prstGeom>
          <a:solidFill>
            <a:srgbClr val="CCCCFF">
              <a:alpha val="50195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None/>
            </a:pPr>
            <a:r>
              <a:rPr lang="en-US" altLang="id-ID" sz="2000"/>
              <a:t>?- prefix</a:t>
            </a:r>
            <a:r>
              <a:rPr lang="en-US" altLang="id-ID" sz="2000">
                <a:cs typeface="Arial" panose="020B0604020202020204" pitchFamily="34" charset="0"/>
              </a:rPr>
              <a:t>(X, [a,b,c,d]).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 ];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X=[a]; 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X=[a,b]; 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X=[a,b,c]; 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X=[a,b,c,d];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no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38200" y="1819067"/>
            <a:ext cx="10515600" cy="1082629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prefix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(P,L):- 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append(P,_,L).</a:t>
            </a:r>
          </a:p>
        </p:txBody>
      </p:sp>
    </p:spTree>
    <p:extLst>
      <p:ext uri="{BB962C8B-B14F-4D97-AF65-F5344CB8AC3E}">
        <p14:creationId xmlns:p14="http://schemas.microsoft.com/office/powerpoint/2010/main" val="25755826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Definition of suffix/2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altLang="id-ID"/>
          </a:p>
          <a:p>
            <a:endParaRPr lang="id-ID" altLang="id-ID"/>
          </a:p>
          <a:p>
            <a:r>
              <a:rPr lang="en-US" altLang="id-ID"/>
              <a:t>A list S is a suffix of some list L when there is some list such that L is the result of concatenating that list with S.</a:t>
            </a:r>
          </a:p>
          <a:p>
            <a:r>
              <a:rPr lang="en-US" altLang="id-ID"/>
              <a:t>Once again, we use the anonymous variable because we don`t care what that list is.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38200" y="1819067"/>
            <a:ext cx="10515600" cy="985093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suffix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(S,L):- 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append(_,S,L).</a:t>
            </a:r>
          </a:p>
        </p:txBody>
      </p:sp>
    </p:spTree>
    <p:extLst>
      <p:ext uri="{BB962C8B-B14F-4D97-AF65-F5344CB8AC3E}">
        <p14:creationId xmlns:p14="http://schemas.microsoft.com/office/powerpoint/2010/main" val="32866955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Use of suffix/2</a:t>
            </a:r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838200" y="3030075"/>
            <a:ext cx="10515600" cy="2663589"/>
          </a:xfrm>
          <a:prstGeom prst="rect">
            <a:avLst/>
          </a:prstGeom>
          <a:solidFill>
            <a:srgbClr val="CCCCFF">
              <a:alpha val="50195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None/>
            </a:pPr>
            <a:r>
              <a:rPr lang="en-US" altLang="id-ID" sz="2000"/>
              <a:t>?- suffix</a:t>
            </a:r>
            <a:r>
              <a:rPr lang="en-US" altLang="id-ID" sz="2000">
                <a:cs typeface="Arial" panose="020B0604020202020204" pitchFamily="34" charset="0"/>
              </a:rPr>
              <a:t>(X, [a,b,c,d]).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X=[a,b,c,d]; 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X=[b,c,d]; 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X=[c,d]; 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X=[d]; 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X=[];</a:t>
            </a:r>
          </a:p>
          <a:p>
            <a:pPr>
              <a:buNone/>
            </a:pPr>
            <a:r>
              <a:rPr lang="en-US" altLang="id-ID" sz="2000">
                <a:cs typeface="Arial" panose="020B0604020202020204" pitchFamily="34" charset="0"/>
              </a:rPr>
              <a:t>no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38200" y="1819067"/>
            <a:ext cx="10515600" cy="1082629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suffix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(S,L):- 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append(_,S,L).</a:t>
            </a:r>
          </a:p>
        </p:txBody>
      </p:sp>
    </p:spTree>
    <p:extLst>
      <p:ext uri="{BB962C8B-B14F-4D97-AF65-F5344CB8AC3E}">
        <p14:creationId xmlns:p14="http://schemas.microsoft.com/office/powerpoint/2010/main" val="3858455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Definition of sublist/2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Now it is very easy to write a predicate that finds sub-lists of lists</a:t>
            </a:r>
          </a:p>
          <a:p>
            <a:r>
              <a:rPr lang="en-US" altLang="id-ID"/>
              <a:t>The sub-lists of a list L are simply the prefixes of suffixes of 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38200" y="3035808"/>
            <a:ext cx="10515600" cy="1365504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sublist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(Sub,List):- 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suffix(Suffix,List), 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prefix(Sub,Suffix). </a:t>
            </a:r>
          </a:p>
        </p:txBody>
      </p:sp>
    </p:spTree>
    <p:extLst>
      <p:ext uri="{BB962C8B-B14F-4D97-AF65-F5344CB8AC3E}">
        <p14:creationId xmlns:p14="http://schemas.microsoft.com/office/powerpoint/2010/main" val="1870536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append/3 and </a:t>
            </a:r>
            <a:r>
              <a:rPr lang="id-ID" altLang="id-ID"/>
              <a:t>E</a:t>
            </a:r>
            <a:r>
              <a:rPr lang="en-US" altLang="id-ID"/>
              <a:t>fficiency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The </a:t>
            </a:r>
            <a:r>
              <a:rPr lang="en-US" altLang="id-ID" b="1"/>
              <a:t>append/3</a:t>
            </a:r>
            <a:r>
              <a:rPr lang="en-US" altLang="id-ID"/>
              <a:t> predicate is useful, and it is important to know how to to use it</a:t>
            </a:r>
          </a:p>
          <a:p>
            <a:r>
              <a:rPr lang="en-US" altLang="id-ID"/>
              <a:t>It is of equal importance to know that </a:t>
            </a:r>
            <a:r>
              <a:rPr lang="en-US" altLang="id-ID" b="1"/>
              <a:t>append/3</a:t>
            </a:r>
            <a:r>
              <a:rPr lang="en-US" altLang="id-ID"/>
              <a:t> can be source of inefficiency</a:t>
            </a:r>
          </a:p>
          <a:p>
            <a:r>
              <a:rPr lang="en-US" altLang="id-ID"/>
              <a:t>Why? </a:t>
            </a:r>
          </a:p>
          <a:p>
            <a:pPr lvl="1"/>
            <a:r>
              <a:rPr lang="en-US" altLang="id-ID"/>
              <a:t>Concatenating a list is not done in a simple action</a:t>
            </a:r>
          </a:p>
          <a:p>
            <a:pPr lvl="1"/>
            <a:r>
              <a:rPr lang="en-US" altLang="id-ID"/>
              <a:t>But by traversing down one of the lists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880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Question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Using </a:t>
            </a:r>
            <a:r>
              <a:rPr lang="en-US" altLang="id-ID" b="1"/>
              <a:t>append/3</a:t>
            </a:r>
            <a:r>
              <a:rPr lang="en-US" altLang="id-ID"/>
              <a:t> we would like to concatenate two lists: </a:t>
            </a:r>
          </a:p>
          <a:p>
            <a:pPr lvl="1"/>
            <a:r>
              <a:rPr lang="en-US" altLang="id-ID"/>
              <a:t>List 1: [a,b,c,d,e,f,g,h,i]</a:t>
            </a:r>
          </a:p>
          <a:p>
            <a:pPr lvl="1"/>
            <a:r>
              <a:rPr lang="en-US" altLang="id-ID"/>
              <a:t>List 2: [j,k,l]</a:t>
            </a:r>
          </a:p>
          <a:p>
            <a:r>
              <a:rPr lang="en-US" altLang="id-ID"/>
              <a:t>The result should be a list with all the elements of list 1 and 2, the order of the elements is not important</a:t>
            </a:r>
          </a:p>
          <a:p>
            <a:r>
              <a:rPr lang="en-US" altLang="id-ID"/>
              <a:t>Which of the following goals is the most efficient way to concatenate the lists?</a:t>
            </a:r>
          </a:p>
          <a:p>
            <a:pPr lvl="1">
              <a:buNone/>
            </a:pPr>
            <a:r>
              <a:rPr lang="en-US" altLang="id-ID"/>
              <a:t>?- append</a:t>
            </a:r>
            <a:r>
              <a:rPr lang="en-US" altLang="id-ID">
                <a:cs typeface="Arial" panose="020B0604020202020204" pitchFamily="34" charset="0"/>
              </a:rPr>
              <a:t>([a,b,c,d,e,f,g,h,i</a:t>
            </a:r>
            <a:r>
              <a:rPr lang="en-US" altLang="id-ID"/>
              <a:t>],[j,k,l],R).</a:t>
            </a:r>
          </a:p>
          <a:p>
            <a:pPr lvl="1">
              <a:buNone/>
            </a:pPr>
            <a:r>
              <a:rPr lang="en-US" altLang="id-ID"/>
              <a:t>?- append</a:t>
            </a:r>
            <a:r>
              <a:rPr lang="en-US" altLang="id-ID">
                <a:cs typeface="Arial" panose="020B0604020202020204" pitchFamily="34" charset="0"/>
              </a:rPr>
              <a:t>([j,k,l],[a,b,c,d,e,f,g,h,i</a:t>
            </a:r>
            <a:r>
              <a:rPr lang="en-US" altLang="id-ID"/>
              <a:t>],R).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2162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Answer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Look at the way </a:t>
            </a:r>
            <a:r>
              <a:rPr lang="en-US" altLang="id-ID" b="1"/>
              <a:t>append/3</a:t>
            </a:r>
            <a:r>
              <a:rPr lang="en-US" altLang="id-ID"/>
              <a:t> is defined</a:t>
            </a:r>
          </a:p>
          <a:p>
            <a:r>
              <a:rPr lang="en-US" altLang="id-ID"/>
              <a:t>It recurses on the first argument, not really touching the second argument</a:t>
            </a:r>
          </a:p>
          <a:p>
            <a:r>
              <a:rPr lang="en-US" altLang="id-ID"/>
              <a:t>That means it is best to call it with the shortest list as first argument</a:t>
            </a:r>
          </a:p>
          <a:p>
            <a:r>
              <a:rPr lang="en-US" altLang="id-ID"/>
              <a:t>Of course you don’t always know what the shortest list is, and you can only do this when you don’t care about the order of the elements in the concatenated list</a:t>
            </a:r>
          </a:p>
          <a:p>
            <a:r>
              <a:rPr lang="en-US" altLang="id-ID"/>
              <a:t>But if you do it can help make your Prolog code more efficient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026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Reversing a List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We will illustrate the problem with append/3 by using it to reverse the elements of a list</a:t>
            </a:r>
          </a:p>
          <a:p>
            <a:r>
              <a:rPr lang="en-US" altLang="id-ID"/>
              <a:t>That is we will define a predicate </a:t>
            </a:r>
            <a:br>
              <a:rPr lang="en-US" altLang="id-ID"/>
            </a:br>
            <a:r>
              <a:rPr lang="en-US" altLang="id-ID"/>
              <a:t>that changes a list [a,b,c,d,e] into </a:t>
            </a:r>
            <a:br>
              <a:rPr lang="en-US" altLang="id-ID"/>
            </a:br>
            <a:r>
              <a:rPr lang="en-US" altLang="id-ID"/>
              <a:t>a list [e,d,c,b,a]</a:t>
            </a:r>
          </a:p>
          <a:p>
            <a:r>
              <a:rPr lang="en-US" altLang="id-ID"/>
              <a:t>This would be a useful tool to have, as Prolog only allows easy access to the front of the list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44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Naïve </a:t>
            </a:r>
            <a:r>
              <a:rPr lang="id-ID" altLang="id-ID"/>
              <a:t>R</a:t>
            </a:r>
            <a:r>
              <a:rPr lang="en-US" altLang="id-ID"/>
              <a:t>everse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01638" indent="-401638"/>
            <a:r>
              <a:rPr lang="en-US" altLang="id-ID"/>
              <a:t>Recursive definition</a:t>
            </a:r>
          </a:p>
          <a:p>
            <a:pPr marL="990600" lvl="1" indent="-533400">
              <a:buFontTx/>
              <a:buAutoNum type="arabicPeriod"/>
            </a:pPr>
            <a:r>
              <a:rPr lang="en-US" altLang="id-ID"/>
              <a:t>If we reverse the empty list, we obtain the empty list</a:t>
            </a:r>
          </a:p>
          <a:p>
            <a:pPr marL="990600" lvl="1" indent="-533400">
              <a:buFontTx/>
              <a:buAutoNum type="arabicPeriod"/>
            </a:pPr>
            <a:r>
              <a:rPr lang="en-US" altLang="id-ID"/>
              <a:t>If we reverse the list [H|T], we end up with the list obtained by reversing T and concatenating it with [H]</a:t>
            </a:r>
          </a:p>
          <a:p>
            <a:pPr marL="401638" indent="-401638"/>
            <a:r>
              <a:rPr lang="en-US" altLang="id-ID"/>
              <a:t>To see that this definition is correct, consider the list [a,b,c,d]. </a:t>
            </a:r>
          </a:p>
          <a:p>
            <a:pPr marL="990600" lvl="1" indent="-533400"/>
            <a:r>
              <a:rPr lang="en-US" altLang="id-ID"/>
              <a:t>If we reverse the tail of this list we get [d,c,b]. </a:t>
            </a:r>
          </a:p>
          <a:p>
            <a:pPr marL="990600" lvl="1" indent="-533400"/>
            <a:r>
              <a:rPr lang="en-US" altLang="id-ID"/>
              <a:t>Concatenating this with [a] yields [d,c,b,a]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95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Define </a:t>
            </a:r>
            <a:r>
              <a:rPr lang="en-US" altLang="id-ID" b="1"/>
              <a:t>append/3</a:t>
            </a:r>
            <a:r>
              <a:rPr lang="en-US" altLang="id-ID"/>
              <a:t>, a predicate for concatenating two lists, and illustrate what can be done with it</a:t>
            </a:r>
            <a:endParaRPr lang="id-ID"/>
          </a:p>
          <a:p>
            <a:endParaRPr lang="id-ID"/>
          </a:p>
          <a:p>
            <a:r>
              <a:rPr lang="en-US" altLang="id-ID"/>
              <a:t>Discuss two ways of </a:t>
            </a:r>
            <a:r>
              <a:rPr lang="en-US" altLang="id-ID" b="1"/>
              <a:t>reversing</a:t>
            </a:r>
            <a:r>
              <a:rPr lang="en-US" altLang="id-ID"/>
              <a:t> a list</a:t>
            </a:r>
            <a:endParaRPr lang="id-ID" altLang="id-ID"/>
          </a:p>
          <a:p>
            <a:pPr lvl="1"/>
            <a:r>
              <a:rPr lang="en-US" altLang="id-ID"/>
              <a:t>A naïve way using append/3</a:t>
            </a:r>
            <a:endParaRPr lang="id-ID"/>
          </a:p>
          <a:p>
            <a:pPr lvl="1"/>
            <a:r>
              <a:rPr lang="en-US" altLang="id-ID"/>
              <a:t>A more efficient method using accumulators</a:t>
            </a:r>
            <a:endParaRPr lang="id-ID"/>
          </a:p>
          <a:p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620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Naïve </a:t>
            </a:r>
            <a:r>
              <a:rPr lang="id-ID" altLang="id-ID"/>
              <a:t>R</a:t>
            </a:r>
            <a:r>
              <a:rPr lang="en-US" altLang="id-ID"/>
              <a:t>everse in Prolog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altLang="id-ID"/>
          </a:p>
          <a:p>
            <a:endParaRPr lang="id-ID" altLang="id-ID"/>
          </a:p>
          <a:p>
            <a:pPr marL="609600" indent="-609600"/>
            <a:endParaRPr lang="id-ID" altLang="id-ID"/>
          </a:p>
          <a:p>
            <a:pPr marL="609600" indent="-609600"/>
            <a:endParaRPr lang="id-ID" altLang="id-ID"/>
          </a:p>
          <a:p>
            <a:pPr marL="609600" indent="-609600"/>
            <a:r>
              <a:rPr lang="en-US" altLang="id-ID"/>
              <a:t>This definition is correct, but it does an awful lot of work </a:t>
            </a:r>
          </a:p>
          <a:p>
            <a:pPr marL="609600" indent="-609600"/>
            <a:r>
              <a:rPr lang="en-US" altLang="id-ID"/>
              <a:t>It spends a lot of time carrying out appends </a:t>
            </a:r>
          </a:p>
          <a:p>
            <a:pPr marL="609600" indent="-609600"/>
            <a:r>
              <a:rPr lang="en-US" altLang="id-ID"/>
              <a:t>But there is a better way…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38200" y="1819067"/>
            <a:ext cx="10515600" cy="1606885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naiveReverse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([],[]). 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naiveReverse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([H|T],R):-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naiveReverse(T,RT),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append(RT,[H],R).</a:t>
            </a:r>
          </a:p>
        </p:txBody>
      </p:sp>
    </p:spTree>
    <p:extLst>
      <p:ext uri="{BB962C8B-B14F-4D97-AF65-F5344CB8AC3E}">
        <p14:creationId xmlns:p14="http://schemas.microsoft.com/office/powerpoint/2010/main" val="8663035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Reverse </a:t>
            </a:r>
            <a:r>
              <a:rPr lang="id-ID" altLang="id-ID"/>
              <a:t>U</a:t>
            </a:r>
            <a:r>
              <a:rPr lang="en-US" altLang="id-ID"/>
              <a:t>sing an </a:t>
            </a:r>
            <a:r>
              <a:rPr lang="id-ID" altLang="id-ID"/>
              <a:t>A</a:t>
            </a:r>
            <a:r>
              <a:rPr lang="en-US" altLang="id-ID"/>
              <a:t>ccumulator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The better way is using an accumulator</a:t>
            </a:r>
          </a:p>
          <a:p>
            <a:r>
              <a:rPr lang="en-US" altLang="id-ID"/>
              <a:t>The accumulator will be a list, and when we start reversing it will be empty</a:t>
            </a:r>
          </a:p>
          <a:p>
            <a:r>
              <a:rPr lang="en-US" altLang="id-ID"/>
              <a:t>We simply take the head of the list that we want to reverse and add it to the the head of the accumulator list</a:t>
            </a:r>
          </a:p>
          <a:p>
            <a:r>
              <a:rPr lang="en-US" altLang="id-ID"/>
              <a:t>We continue this until we hit the </a:t>
            </a:r>
            <a:br>
              <a:rPr lang="en-US" altLang="id-ID"/>
            </a:br>
            <a:r>
              <a:rPr lang="en-US" altLang="id-ID"/>
              <a:t>empty list</a:t>
            </a:r>
          </a:p>
          <a:p>
            <a:r>
              <a:rPr lang="en-US" altLang="id-ID"/>
              <a:t>At this point the accumulator will contain the reversed list!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6717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Reverse </a:t>
            </a:r>
            <a:r>
              <a:rPr lang="id-ID" altLang="id-ID"/>
              <a:t>U</a:t>
            </a:r>
            <a:r>
              <a:rPr lang="en-US" altLang="id-ID"/>
              <a:t>sing an </a:t>
            </a:r>
            <a:r>
              <a:rPr lang="id-ID" altLang="id-ID"/>
              <a:t>A</a:t>
            </a:r>
            <a:r>
              <a:rPr lang="en-US" altLang="id-ID"/>
              <a:t>ccumulator</a:t>
            </a:r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38200" y="1819067"/>
            <a:ext cx="10515600" cy="18019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accReverse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 ],L,L). 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accReverse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([H|T],Acc,Rev):-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accReverse(T,[H|Acc],Rev).</a:t>
            </a:r>
          </a:p>
        </p:txBody>
      </p:sp>
    </p:spTree>
    <p:extLst>
      <p:ext uri="{BB962C8B-B14F-4D97-AF65-F5344CB8AC3E}">
        <p14:creationId xmlns:p14="http://schemas.microsoft.com/office/powerpoint/2010/main" val="23862034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Adding a </a:t>
            </a:r>
            <a:r>
              <a:rPr lang="id-ID" altLang="id-ID"/>
              <a:t>W</a:t>
            </a:r>
            <a:r>
              <a:rPr lang="en-US" altLang="id-ID"/>
              <a:t>rapper </a:t>
            </a:r>
            <a:r>
              <a:rPr lang="id-ID" altLang="id-ID"/>
              <a:t>P</a:t>
            </a:r>
            <a:r>
              <a:rPr lang="en-US" altLang="id-ID"/>
              <a:t>redicate</a:t>
            </a:r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38200" y="1819067"/>
            <a:ext cx="10515600" cy="2484709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accReverse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 ],L,L). 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accReverse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([H|T],Acc,Rev):-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accReverse(T,[H|Acc],Rev).</a:t>
            </a: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reverse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(L1,L2):-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accReverse(L1,[ ],L2).</a:t>
            </a:r>
          </a:p>
          <a:p>
            <a:pPr>
              <a:spcBef>
                <a:spcPct val="20000"/>
              </a:spcBef>
              <a:buFontTx/>
              <a:buNone/>
            </a:pPr>
            <a:endParaRPr lang="en-US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480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Illustration of </a:t>
            </a:r>
            <a:r>
              <a:rPr lang="id-ID" altLang="id-ID"/>
              <a:t>T</a:t>
            </a:r>
            <a:r>
              <a:rPr lang="en-US" altLang="id-ID"/>
              <a:t>he </a:t>
            </a:r>
            <a:r>
              <a:rPr lang="id-ID" altLang="id-ID"/>
              <a:t>A</a:t>
            </a:r>
            <a:r>
              <a:rPr lang="en-US" altLang="id-ID"/>
              <a:t>ccumulator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11624" cy="4351338"/>
          </a:xfrm>
        </p:spPr>
        <p:txBody>
          <a:bodyPr/>
          <a:lstStyle/>
          <a:p>
            <a:r>
              <a:rPr lang="en-US" altLang="id-ID"/>
              <a:t>List: [a,b,c,d]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475849" y="1825625"/>
            <a:ext cx="46116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[]</a:t>
            </a:r>
          </a:p>
        </p:txBody>
      </p:sp>
    </p:spTree>
    <p:extLst>
      <p:ext uri="{BB962C8B-B14F-4D97-AF65-F5344CB8AC3E}">
        <p14:creationId xmlns:p14="http://schemas.microsoft.com/office/powerpoint/2010/main" val="21031510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Illustration of </a:t>
            </a:r>
            <a:r>
              <a:rPr lang="id-ID" altLang="id-ID"/>
              <a:t>T</a:t>
            </a:r>
            <a:r>
              <a:rPr lang="en-US" altLang="id-ID"/>
              <a:t>he </a:t>
            </a:r>
            <a:r>
              <a:rPr lang="id-ID" altLang="id-ID"/>
              <a:t>A</a:t>
            </a:r>
            <a:r>
              <a:rPr lang="en-US" altLang="id-ID"/>
              <a:t>ccumulator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11624" cy="4351338"/>
          </a:xfrm>
        </p:spPr>
        <p:txBody>
          <a:bodyPr/>
          <a:lstStyle/>
          <a:p>
            <a:r>
              <a:rPr lang="en-US" altLang="id-ID"/>
              <a:t>List: [a,b,c,d]</a:t>
            </a:r>
          </a:p>
          <a:p>
            <a:r>
              <a:rPr lang="en-US" altLang="id-ID"/>
              <a:t>List: [b,c,d]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475849" y="1825625"/>
            <a:ext cx="46116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[a]</a:t>
            </a:r>
          </a:p>
          <a:p>
            <a:pPr>
              <a:spcBef>
                <a:spcPct val="20000"/>
              </a:spcBef>
              <a:buFontTx/>
              <a:buNone/>
            </a:pPr>
            <a:endParaRPr lang="en-US" altLang="id-ID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5357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Illustration of </a:t>
            </a:r>
            <a:r>
              <a:rPr lang="id-ID" altLang="id-ID"/>
              <a:t>T</a:t>
            </a:r>
            <a:r>
              <a:rPr lang="en-US" altLang="id-ID"/>
              <a:t>he </a:t>
            </a:r>
            <a:r>
              <a:rPr lang="id-ID" altLang="id-ID"/>
              <a:t>A</a:t>
            </a:r>
            <a:r>
              <a:rPr lang="en-US" altLang="id-ID"/>
              <a:t>ccumulator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11624" cy="4351338"/>
          </a:xfrm>
        </p:spPr>
        <p:txBody>
          <a:bodyPr/>
          <a:lstStyle/>
          <a:p>
            <a:r>
              <a:rPr lang="en-US" altLang="id-ID"/>
              <a:t>List: [a,b,c,d]</a:t>
            </a:r>
          </a:p>
          <a:p>
            <a:r>
              <a:rPr lang="en-US" altLang="id-ID"/>
              <a:t>List: [b,c,d]</a:t>
            </a:r>
          </a:p>
          <a:p>
            <a:r>
              <a:rPr lang="en-US" altLang="id-ID"/>
              <a:t>List: [c,d]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475849" y="1825625"/>
            <a:ext cx="46116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[a]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[b,a]</a:t>
            </a:r>
          </a:p>
        </p:txBody>
      </p:sp>
    </p:spTree>
    <p:extLst>
      <p:ext uri="{BB962C8B-B14F-4D97-AF65-F5344CB8AC3E}">
        <p14:creationId xmlns:p14="http://schemas.microsoft.com/office/powerpoint/2010/main" val="4245247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Illustration of </a:t>
            </a:r>
            <a:r>
              <a:rPr lang="id-ID" altLang="id-ID"/>
              <a:t>T</a:t>
            </a:r>
            <a:r>
              <a:rPr lang="en-US" altLang="id-ID"/>
              <a:t>he </a:t>
            </a:r>
            <a:r>
              <a:rPr lang="id-ID" altLang="id-ID"/>
              <a:t>A</a:t>
            </a:r>
            <a:r>
              <a:rPr lang="en-US" altLang="id-ID"/>
              <a:t>ccumulator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11624" cy="4351338"/>
          </a:xfrm>
        </p:spPr>
        <p:txBody>
          <a:bodyPr/>
          <a:lstStyle/>
          <a:p>
            <a:r>
              <a:rPr lang="en-US" altLang="id-ID"/>
              <a:t>List: [a,b,c,d]</a:t>
            </a:r>
          </a:p>
          <a:p>
            <a:r>
              <a:rPr lang="en-US" altLang="id-ID"/>
              <a:t>List: [b,c,d]</a:t>
            </a:r>
          </a:p>
          <a:p>
            <a:r>
              <a:rPr lang="en-US" altLang="id-ID"/>
              <a:t>List: [c,d]</a:t>
            </a:r>
          </a:p>
          <a:p>
            <a:r>
              <a:rPr lang="en-US" altLang="id-ID"/>
              <a:t>List: [d]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475849" y="1825625"/>
            <a:ext cx="46116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[a]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[b,a]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[c,b,a]</a:t>
            </a:r>
          </a:p>
          <a:p>
            <a:pPr>
              <a:spcBef>
                <a:spcPct val="20000"/>
              </a:spcBef>
              <a:buFontTx/>
              <a:buNone/>
            </a:pPr>
            <a:endParaRPr lang="en-US" altLang="id-ID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8100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Illustration of </a:t>
            </a:r>
            <a:r>
              <a:rPr lang="id-ID" altLang="id-ID"/>
              <a:t>T</a:t>
            </a:r>
            <a:r>
              <a:rPr lang="en-US" altLang="id-ID"/>
              <a:t>he </a:t>
            </a:r>
            <a:r>
              <a:rPr lang="id-ID" altLang="id-ID"/>
              <a:t>A</a:t>
            </a:r>
            <a:r>
              <a:rPr lang="en-US" altLang="id-ID"/>
              <a:t>ccumulator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11624" cy="4351338"/>
          </a:xfrm>
        </p:spPr>
        <p:txBody>
          <a:bodyPr/>
          <a:lstStyle/>
          <a:p>
            <a:r>
              <a:rPr lang="en-US" altLang="id-ID"/>
              <a:t>List: [a,b,c,d]</a:t>
            </a:r>
          </a:p>
          <a:p>
            <a:r>
              <a:rPr lang="en-US" altLang="id-ID"/>
              <a:t>List: [b,c,d]</a:t>
            </a:r>
          </a:p>
          <a:p>
            <a:r>
              <a:rPr lang="en-US" altLang="id-ID"/>
              <a:t>List: [c,d]</a:t>
            </a:r>
          </a:p>
          <a:p>
            <a:r>
              <a:rPr lang="en-US" altLang="id-ID"/>
              <a:t>List: [d]</a:t>
            </a:r>
          </a:p>
          <a:p>
            <a:r>
              <a:rPr lang="en-US" altLang="id-ID"/>
              <a:t>List: []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475849" y="1825625"/>
            <a:ext cx="46116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[a]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[b,a]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[c,b,a]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>
                <a:latin typeface="Arial" panose="020B0604020202020204" pitchFamily="34" charset="0"/>
              </a:rPr>
              <a:t>Accumulator: [d,c,b,a] </a:t>
            </a:r>
          </a:p>
        </p:txBody>
      </p:sp>
    </p:spTree>
    <p:extLst>
      <p:ext uri="{BB962C8B-B14F-4D97-AF65-F5344CB8AC3E}">
        <p14:creationId xmlns:p14="http://schemas.microsoft.com/office/powerpoint/2010/main" val="8962124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Summary of </a:t>
            </a:r>
            <a:r>
              <a:rPr lang="id-ID" altLang="id-ID"/>
              <a:t>T</a:t>
            </a:r>
            <a:r>
              <a:rPr lang="en-US" altLang="id-ID"/>
              <a:t>his </a:t>
            </a:r>
            <a:r>
              <a:rPr lang="id-ID" altLang="id-ID"/>
              <a:t>L</a:t>
            </a:r>
            <a:r>
              <a:rPr lang="en-US" altLang="id-ID"/>
              <a:t>ecture 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The </a:t>
            </a:r>
            <a:r>
              <a:rPr lang="en-US" altLang="id-ID" b="1"/>
              <a:t>append/3 </a:t>
            </a:r>
            <a:r>
              <a:rPr lang="en-US" altLang="id-ID"/>
              <a:t>is a useful predicate, don`t be scared of using it</a:t>
            </a:r>
          </a:p>
          <a:p>
            <a:r>
              <a:rPr lang="en-US" altLang="id-ID"/>
              <a:t>However, it can be a source of inefficiency</a:t>
            </a:r>
          </a:p>
          <a:p>
            <a:r>
              <a:rPr lang="en-US" altLang="id-ID"/>
              <a:t>The use of accumulators is often better</a:t>
            </a:r>
          </a:p>
          <a:p>
            <a:r>
              <a:rPr lang="en-US" altLang="id-ID"/>
              <a:t>We will encounter a very efficient way of concatenating list in later lectures, where we will explore the use of ``difference lists``  </a:t>
            </a:r>
            <a:endParaRPr lang="en-US" altLang="id-ID" b="1"/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456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Append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id-ID"/>
              <a:t>We will define an important predicate </a:t>
            </a:r>
            <a:r>
              <a:rPr lang="en-US" altLang="id-ID" b="1"/>
              <a:t>append/3</a:t>
            </a:r>
            <a:r>
              <a:rPr lang="en-US" altLang="id-ID"/>
              <a:t> whose arguments are all lists</a:t>
            </a:r>
          </a:p>
          <a:p>
            <a:r>
              <a:rPr lang="en-US" altLang="id-ID"/>
              <a:t>Declaratively, append</a:t>
            </a:r>
            <a:r>
              <a:rPr lang="en-US" altLang="id-ID">
                <a:cs typeface="Arial" panose="020B0604020202020204" pitchFamily="34" charset="0"/>
              </a:rPr>
              <a:t>(L1,L2,L3) is true if list L3 is the result of concatenating the lists L1 and L2 together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838200" y="3681984"/>
            <a:ext cx="10515600" cy="2690413"/>
          </a:xfrm>
          <a:prstGeom prst="rect">
            <a:avLst/>
          </a:prstGeom>
          <a:solidFill>
            <a:srgbClr val="CCCCFF">
              <a:alpha val="50195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None/>
            </a:pPr>
            <a:r>
              <a:rPr lang="en-US" altLang="id-ID" sz="1800"/>
              <a:t>?- append</a:t>
            </a:r>
            <a:r>
              <a:rPr lang="en-US" altLang="id-ID" sz="1800">
                <a:cs typeface="Arial" panose="020B0604020202020204" pitchFamily="34" charset="0"/>
              </a:rPr>
              <a:t>([a,b,c,d],[3,4,5],[a,b,c,d,3,4,5]).</a:t>
            </a:r>
          </a:p>
          <a:p>
            <a:pPr>
              <a:buNone/>
            </a:pPr>
            <a:r>
              <a:rPr lang="en-US" altLang="id-ID" sz="1800">
                <a:cs typeface="Arial" panose="020B0604020202020204" pitchFamily="34" charset="0"/>
              </a:rPr>
              <a:t>yes</a:t>
            </a:r>
          </a:p>
          <a:p>
            <a:pPr>
              <a:buNone/>
            </a:pPr>
            <a:endParaRPr lang="en-US" altLang="id-ID" sz="1800"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altLang="id-ID" sz="1800"/>
              <a:t>?- append</a:t>
            </a:r>
            <a:r>
              <a:rPr lang="en-US" altLang="id-ID" sz="1800">
                <a:cs typeface="Arial" panose="020B0604020202020204" pitchFamily="34" charset="0"/>
              </a:rPr>
              <a:t>([a,b,c],[3,4,5],[a,b,c,d,3,4,5]).</a:t>
            </a:r>
          </a:p>
          <a:p>
            <a:pPr>
              <a:buNone/>
            </a:pPr>
            <a:r>
              <a:rPr lang="en-US" altLang="id-ID" sz="1800">
                <a:cs typeface="Arial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2765018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Next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Definite Clause Grammars</a:t>
            </a:r>
          </a:p>
          <a:p>
            <a:pPr lvl="1"/>
            <a:r>
              <a:rPr lang="en-US" altLang="id-ID"/>
              <a:t>Introduce context free grammars and some related concepts</a:t>
            </a:r>
          </a:p>
          <a:p>
            <a:pPr lvl="1"/>
            <a:r>
              <a:rPr lang="en-US" altLang="id-ID"/>
              <a:t>Introduce DCGs, definite clause grammars, a built-in Prolog mechanism for working with context free grammars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5839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/>
              <a:t>Patrick Blackburn, Johan Bos and Kristina Striegnitz (2001), Learn Prolog Now!, College Publication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1044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ambar 4">
            <a:extLst>
              <a:ext uri="{FF2B5EF4-FFF2-40B4-BE49-F238E27FC236}">
                <a16:creationId xmlns:a16="http://schemas.microsoft.com/office/drawing/2014/main" id="{1D3865BF-F166-5D4D-9BA5-7AE47FBDB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741"/>
            <a:ext cx="12192000" cy="631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299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Append </a:t>
            </a:r>
            <a:r>
              <a:rPr lang="id-ID" altLang="id-ID"/>
              <a:t>V</a:t>
            </a:r>
            <a:r>
              <a:rPr lang="en-US" altLang="id-ID"/>
              <a:t>iewed </a:t>
            </a:r>
            <a:r>
              <a:rPr lang="id-ID" altLang="id-ID"/>
              <a:t>P</a:t>
            </a:r>
            <a:r>
              <a:rPr lang="en-US" altLang="id-ID"/>
              <a:t>rocedurally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id-ID"/>
              <a:t>From a procedural perspective, the most obvious use of append/3 is to concatenate two lists together</a:t>
            </a:r>
          </a:p>
          <a:p>
            <a:r>
              <a:rPr lang="en-US" altLang="id-ID"/>
              <a:t>We can do this simply by using a variable as third argument</a:t>
            </a:r>
            <a:endParaRPr lang="en-US" altLang="id-ID"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838200" y="3681984"/>
            <a:ext cx="10515600" cy="2690413"/>
          </a:xfrm>
          <a:prstGeom prst="rect">
            <a:avLst/>
          </a:prstGeom>
          <a:solidFill>
            <a:srgbClr val="CCCCFF">
              <a:alpha val="50195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None/>
            </a:pPr>
            <a:r>
              <a:rPr lang="en-US" altLang="id-ID" sz="1800"/>
              <a:t>?- append</a:t>
            </a:r>
            <a:r>
              <a:rPr lang="en-US" altLang="id-ID" sz="1800">
                <a:cs typeface="Arial" panose="020B0604020202020204" pitchFamily="34" charset="0"/>
              </a:rPr>
              <a:t>([a,b,c,d],[1,2,3,4,5], X).</a:t>
            </a:r>
          </a:p>
          <a:p>
            <a:pPr>
              <a:buNone/>
            </a:pPr>
            <a:r>
              <a:rPr lang="en-US" altLang="id-ID" sz="1800">
                <a:cs typeface="Arial" panose="020B0604020202020204" pitchFamily="34" charset="0"/>
              </a:rPr>
              <a:t>X=[a,b,c,d,1,2,3,4,5]</a:t>
            </a:r>
          </a:p>
          <a:p>
            <a:pPr>
              <a:buNone/>
            </a:pPr>
            <a:r>
              <a:rPr lang="en-US" altLang="id-ID" sz="1800">
                <a:cs typeface="Arial" panose="020B0604020202020204" pitchFamily="34" charset="0"/>
              </a:rPr>
              <a:t>yes</a:t>
            </a:r>
          </a:p>
          <a:p>
            <a:pPr>
              <a:buNone/>
            </a:pPr>
            <a:endParaRPr lang="en-US" altLang="id-ID" sz="1800"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altLang="id-ID" sz="1800">
                <a:cs typeface="Arial" panose="020B0604020202020204" pitchFamily="34" charset="0"/>
              </a:rPr>
              <a:t>?-</a:t>
            </a:r>
          </a:p>
        </p:txBody>
      </p:sp>
    </p:spTree>
    <p:extLst>
      <p:ext uri="{BB962C8B-B14F-4D97-AF65-F5344CB8AC3E}">
        <p14:creationId xmlns:p14="http://schemas.microsoft.com/office/powerpoint/2010/main" val="2735011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Definition of append/3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altLang="id-ID"/>
          </a:p>
          <a:p>
            <a:endParaRPr lang="id-ID" altLang="id-ID"/>
          </a:p>
          <a:p>
            <a:endParaRPr lang="id-ID" altLang="id-ID"/>
          </a:p>
          <a:p>
            <a:r>
              <a:rPr lang="en-US" altLang="id-ID"/>
              <a:t>Recursive definition</a:t>
            </a:r>
          </a:p>
          <a:p>
            <a:pPr lvl="1"/>
            <a:r>
              <a:rPr lang="en-US" altLang="id-ID"/>
              <a:t>Base clause: appending the empty list to any list produces that same list</a:t>
            </a:r>
          </a:p>
          <a:p>
            <a:pPr lvl="1"/>
            <a:r>
              <a:rPr lang="en-US" altLang="id-ID"/>
              <a:t>The recursive step says that when concatenating a non-empty list [H|T] with a list L, the result is a list with head H and the result of concatenating </a:t>
            </a:r>
            <a:br>
              <a:rPr lang="en-US" altLang="id-ID"/>
            </a:br>
            <a:r>
              <a:rPr lang="en-US" altLang="id-ID"/>
              <a:t>T and L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38200" y="1819067"/>
            <a:ext cx="10515600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1216254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How append/3 </a:t>
            </a:r>
            <a:r>
              <a:rPr lang="id-ID" altLang="id-ID"/>
              <a:t>W</a:t>
            </a:r>
            <a:r>
              <a:rPr lang="en-US" altLang="id-ID"/>
              <a:t>orks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id-ID"/>
              <a:t>Two ways to find out:</a:t>
            </a:r>
          </a:p>
          <a:p>
            <a:pPr lvl="1"/>
            <a:r>
              <a:rPr lang="en-US" altLang="id-ID"/>
              <a:t>Use trace/0 on some examples</a:t>
            </a:r>
          </a:p>
          <a:p>
            <a:pPr lvl="1"/>
            <a:r>
              <a:rPr lang="en-US" altLang="id-ID"/>
              <a:t>Draw a search tree! </a:t>
            </a:r>
            <a:br>
              <a:rPr lang="en-US" altLang="id-ID"/>
            </a:br>
            <a:r>
              <a:rPr lang="en-US" altLang="id-ID"/>
              <a:t>Let us consider a simple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38200" y="3535680"/>
            <a:ext cx="10515600" cy="1316736"/>
          </a:xfrm>
          <a:prstGeom prst="rect">
            <a:avLst/>
          </a:prstGeom>
          <a:solidFill>
            <a:srgbClr val="CCCCFF">
              <a:alpha val="50195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</p:txBody>
      </p:sp>
    </p:spTree>
    <p:extLst>
      <p:ext uri="{BB962C8B-B14F-4D97-AF65-F5344CB8AC3E}">
        <p14:creationId xmlns:p14="http://schemas.microsoft.com/office/powerpoint/2010/main" val="408150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2948364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/>
              <a:t>Search </a:t>
            </a:r>
            <a:r>
              <a:rPr lang="id-ID" altLang="id-ID"/>
              <a:t>T</a:t>
            </a:r>
            <a:r>
              <a:rPr lang="en-US" altLang="id-ID"/>
              <a:t>ree </a:t>
            </a:r>
            <a:r>
              <a:rPr lang="id-ID" altLang="id-ID"/>
              <a:t>Example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0869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id-ID" sz="2000"/>
              <a:t>?- append</a:t>
            </a:r>
            <a:r>
              <a:rPr lang="en-US" altLang="id-ID" sz="2000">
                <a:cs typeface="Arial" panose="020B0604020202020204" pitchFamily="34" charset="0"/>
              </a:rPr>
              <a:t>([a,b,c],[1,2,3], R).</a:t>
            </a:r>
          </a:p>
          <a:p>
            <a:pPr>
              <a:buFontTx/>
              <a:buNone/>
            </a:pPr>
            <a:r>
              <a:rPr lang="en-US" altLang="id-ID" sz="2000">
                <a:cs typeface="Arial" panose="020B0604020202020204" pitchFamily="34" charset="0"/>
              </a:rPr>
              <a:t>   /                           \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/>
              <a:t>IF331</a:t>
            </a:r>
            <a:r>
              <a:rPr lang="en-ID" sz="1400" dirty="0"/>
              <a:t> – </a:t>
            </a:r>
            <a:r>
              <a:rPr lang="id-ID" sz="1400" dirty="0"/>
              <a:t>PEMROGRAMAN DEKLARATIF</a:t>
            </a:r>
            <a:r>
              <a:rPr lang="en-ID" sz="1400" dirty="0"/>
              <a:t> – </a:t>
            </a:r>
            <a:r>
              <a:rPr lang="id-ID" sz="1400" dirty="0"/>
              <a:t>2023/2024</a:t>
            </a:r>
            <a:endParaRPr lang="en-ID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473" y="220525"/>
            <a:ext cx="720000" cy="132311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876032" y="1819067"/>
            <a:ext cx="3477768" cy="1497157"/>
          </a:xfrm>
          <a:prstGeom prst="rect">
            <a:avLst/>
          </a:prstGeom>
          <a:solidFill>
            <a:srgbClr val="DDDDDD">
              <a:alpha val="50000"/>
            </a:srgbClr>
          </a:solidFill>
          <a:ln>
            <a:solidFill>
              <a:schemeClr val="folHlink"/>
            </a:solidFill>
            <a:miter lim="800000"/>
            <a:headEnd/>
            <a:tailEnd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</a:rPr>
              <a:t>append</a:t>
            </a: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([], L, L).</a:t>
            </a:r>
          </a:p>
          <a:p>
            <a:pPr>
              <a:spcBef>
                <a:spcPct val="20000"/>
              </a:spcBef>
              <a:buFontTx/>
              <a:buNone/>
            </a:pPr>
            <a:endParaRPr lang="id-ID" altLang="id-ID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append([H|L1], L2, [H|L3]):-</a:t>
            </a:r>
          </a:p>
          <a:p>
            <a:pPr>
              <a:spcBef>
                <a:spcPct val="20000"/>
              </a:spcBef>
              <a:buFontTx/>
              <a:buNone/>
            </a:pPr>
            <a:r>
              <a:rPr lang="en-US" altLang="id-ID" sz="2000">
                <a:latin typeface="Arial" panose="020B0604020202020204" pitchFamily="34" charset="0"/>
                <a:cs typeface="Arial" panose="020B0604020202020204" pitchFamily="34" charset="0"/>
              </a:rPr>
              <a:t>      append(L1, L2, L3). </a:t>
            </a:r>
          </a:p>
        </p:txBody>
      </p:sp>
    </p:spTree>
    <p:extLst>
      <p:ext uri="{BB962C8B-B14F-4D97-AF65-F5344CB8AC3E}">
        <p14:creationId xmlns:p14="http://schemas.microsoft.com/office/powerpoint/2010/main" val="559943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3046</Words>
  <Application>Microsoft Macintosh PowerPoint</Application>
  <PresentationFormat>Widescreen</PresentationFormat>
  <Paragraphs>351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Custom Design</vt:lpstr>
      <vt:lpstr>PowerPoint Presentation</vt:lpstr>
      <vt:lpstr>PowerPoint Presentation</vt:lpstr>
      <vt:lpstr>Outline</vt:lpstr>
      <vt:lpstr>Append</vt:lpstr>
      <vt:lpstr>Append Viewed Procedurally</vt:lpstr>
      <vt:lpstr>Definition of append/3</vt:lpstr>
      <vt:lpstr>How append/3 Works</vt:lpstr>
      <vt:lpstr>Search Tree Example</vt:lpstr>
      <vt:lpstr>Search Tree Example</vt:lpstr>
      <vt:lpstr>Search Tree Example</vt:lpstr>
      <vt:lpstr>Search Tree Example</vt:lpstr>
      <vt:lpstr>Search Tree Example</vt:lpstr>
      <vt:lpstr>Search Tree Example</vt:lpstr>
      <vt:lpstr>Search Tree Example</vt:lpstr>
      <vt:lpstr>Search Tree Example</vt:lpstr>
      <vt:lpstr>Search Tree Example</vt:lpstr>
      <vt:lpstr>Search Tree Example</vt:lpstr>
      <vt:lpstr>Using append/3</vt:lpstr>
      <vt:lpstr>Prefix and Suffix</vt:lpstr>
      <vt:lpstr>Definition of prefix/2</vt:lpstr>
      <vt:lpstr>Use of prefix/2</vt:lpstr>
      <vt:lpstr>Definition of suffix/2</vt:lpstr>
      <vt:lpstr>Use of suffix/2</vt:lpstr>
      <vt:lpstr>Definition of sublist/2</vt:lpstr>
      <vt:lpstr>append/3 and Efficiency</vt:lpstr>
      <vt:lpstr>Question</vt:lpstr>
      <vt:lpstr>Answer</vt:lpstr>
      <vt:lpstr>Reversing a List</vt:lpstr>
      <vt:lpstr>Naïve Reverse</vt:lpstr>
      <vt:lpstr>Naïve Reverse in Prolog</vt:lpstr>
      <vt:lpstr>Reverse Using an Accumulator</vt:lpstr>
      <vt:lpstr>Reverse Using an Accumulator</vt:lpstr>
      <vt:lpstr>Adding a Wrapper Predicate</vt:lpstr>
      <vt:lpstr>Illustration of The Accumulator</vt:lpstr>
      <vt:lpstr>Illustration of The Accumulator</vt:lpstr>
      <vt:lpstr>Illustration of The Accumulator</vt:lpstr>
      <vt:lpstr>Illustration of The Accumulator</vt:lpstr>
      <vt:lpstr>Illustration of The Accumulator</vt:lpstr>
      <vt:lpstr>Summary of This Lecture </vt:lpstr>
      <vt:lpstr>Next Lecture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Widi</dc:creator>
  <cp:lastModifiedBy>Tb. Ai Munandar</cp:lastModifiedBy>
  <cp:revision>78</cp:revision>
  <dcterms:created xsi:type="dcterms:W3CDTF">2019-08-23T04:41:35Z</dcterms:created>
  <dcterms:modified xsi:type="dcterms:W3CDTF">2023-10-03T01:10:24Z</dcterms:modified>
</cp:coreProperties>
</file>

<file path=docProps/thumbnail.jpeg>
</file>